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f7485a95a54085" /><Relationship Type="http://schemas.openxmlformats.org/officeDocument/2006/relationships/extended-properties" Target="/docProps/app.xml" Id="R6cd1623bb1bc46b4" /><Relationship Type="http://schemas.openxmlformats.org/officeDocument/2006/relationships/officeDocument" Target="/ppt/presentation.xml" Id="R7f8145d4caf341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d37d1a5478447d"/>
  </p:sldMasterIdLst>
  <p:notesMasterIdLst>
    <p:notesMasterId xmlns:r="http://schemas.openxmlformats.org/officeDocument/2006/relationships" r:id="Rb5d83c6406fc4e65"/>
  </p:notesMasterIdLst>
  <p:sldIdLst>
    <p:sldId xmlns:r="http://schemas.openxmlformats.org/officeDocument/2006/relationships" id="256" r:id="Rcacbf34deb4b4f90"/>
    <p:sldId xmlns:r="http://schemas.openxmlformats.org/officeDocument/2006/relationships" id="257" r:id="Rb39db80a7e99485e"/>
    <p:sldId xmlns:r="http://schemas.openxmlformats.org/officeDocument/2006/relationships" id="258" r:id="R3fe53c4c1978436e"/>
    <p:sldId xmlns:r="http://schemas.openxmlformats.org/officeDocument/2006/relationships" id="259" r:id="Rad0b36f41cb34b45"/>
    <p:sldId xmlns:r="http://schemas.openxmlformats.org/officeDocument/2006/relationships" id="260" r:id="R9af2f189c34e40e0"/>
    <p:sldId xmlns:r="http://schemas.openxmlformats.org/officeDocument/2006/relationships" id="261" r:id="R3537a86390e044c2"/>
    <p:sldId xmlns:r="http://schemas.openxmlformats.org/officeDocument/2006/relationships" id="262" r:id="Re9c9da12a5d94854"/>
    <p:sldId xmlns:r="http://schemas.openxmlformats.org/officeDocument/2006/relationships" id="263" r:id="R5e03bec354f54ba3"/>
    <p:sldId xmlns:r="http://schemas.openxmlformats.org/officeDocument/2006/relationships" id="264" r:id="Rfdb1e9d2ddf54bc0"/>
    <p:sldId xmlns:r="http://schemas.openxmlformats.org/officeDocument/2006/relationships" id="265" r:id="Rfaa8b6760521483e"/>
    <p:sldId xmlns:r="http://schemas.openxmlformats.org/officeDocument/2006/relationships" id="266" r:id="R9b976dc5a2d7409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78d1c83f2e47bd" /><Relationship Type="http://schemas.openxmlformats.org/officeDocument/2006/relationships/slideMaster" Target="/ppt/slideMasters/slideMaster1.xml" Id="R40d37d1a5478447d" /><Relationship Type="http://schemas.openxmlformats.org/officeDocument/2006/relationships/notesMaster" Target="/ppt/notesMasters/notesMaster1.xml" Id="Rb5d83c6406fc4e65" /><Relationship Type="http://schemas.openxmlformats.org/officeDocument/2006/relationships/presProps" Target="/ppt/presProps.xml" Id="Rd2c5a1dc637f4cfb" /><Relationship Type="http://schemas.openxmlformats.org/officeDocument/2006/relationships/tableStyles" Target="/ppt/tableStyles.xml" Id="Re8ca0cd1eb584200" /><Relationship Type="http://schemas.openxmlformats.org/officeDocument/2006/relationships/slide" Target="/ppt/slides/slide1.xml" Id="Rcacbf34deb4b4f90" /><Relationship Type="http://schemas.openxmlformats.org/officeDocument/2006/relationships/slide" Target="/ppt/slides/slide2.xml" Id="Rb39db80a7e99485e" /><Relationship Type="http://schemas.openxmlformats.org/officeDocument/2006/relationships/slide" Target="/ppt/slides/slide3.xml" Id="R3fe53c4c1978436e" /><Relationship Type="http://schemas.openxmlformats.org/officeDocument/2006/relationships/slide" Target="/ppt/slides/slide4.xml" Id="Rad0b36f41cb34b45" /><Relationship Type="http://schemas.openxmlformats.org/officeDocument/2006/relationships/slide" Target="/ppt/slides/slide5.xml" Id="R9af2f189c34e40e0" /><Relationship Type="http://schemas.openxmlformats.org/officeDocument/2006/relationships/slide" Target="/ppt/slides/slide6.xml" Id="R3537a86390e044c2" /><Relationship Type="http://schemas.openxmlformats.org/officeDocument/2006/relationships/slide" Target="/ppt/slides/slide7.xml" Id="Re9c9da12a5d94854" /><Relationship Type="http://schemas.openxmlformats.org/officeDocument/2006/relationships/slide" Target="/ppt/slides/slide8.xml" Id="R5e03bec354f54ba3" /><Relationship Type="http://schemas.openxmlformats.org/officeDocument/2006/relationships/slide" Target="/ppt/slides/slide9.xml" Id="Rfdb1e9d2ddf54bc0" /><Relationship Type="http://schemas.openxmlformats.org/officeDocument/2006/relationships/slide" Target="/ppt/slides/slide10.xml" Id="Rfaa8b6760521483e" /><Relationship Type="http://schemas.openxmlformats.org/officeDocument/2006/relationships/slide" Target="/ppt/slides/slide11.xml" Id="R9b976dc5a2d740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fa34450b66f4bb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d20ae6aff94673" /><Relationship Type="http://schemas.openxmlformats.org/officeDocument/2006/relationships/notesMaster" Target="/ppt/notesMasters/notesMaster1.xml" Id="Rff4f9f2ae82347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353365ef10a4702" /><Relationship Type="http://schemas.openxmlformats.org/officeDocument/2006/relationships/notesMaster" Target="/ppt/notesMasters/notesMaster1.xml" Id="R428650b0f47d429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b19107cdefe4e54" /><Relationship Type="http://schemas.openxmlformats.org/officeDocument/2006/relationships/notesMaster" Target="/ppt/notesMasters/notesMaster1.xml" Id="R2cc0a9aeab8e45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23c9d494bf3429d" /><Relationship Type="http://schemas.openxmlformats.org/officeDocument/2006/relationships/notesMaster" Target="/ppt/notesMasters/notesMaster1.xml" Id="R7d9a8968c05b48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7d73844ef1b43b8" /><Relationship Type="http://schemas.openxmlformats.org/officeDocument/2006/relationships/notesMaster" Target="/ppt/notesMasters/notesMaster1.xml" Id="Rca2aa7a9f7b04c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9afb07622044ba" /><Relationship Type="http://schemas.openxmlformats.org/officeDocument/2006/relationships/notesMaster" Target="/ppt/notesMasters/notesMaster1.xml" Id="R1c79a64e39fd40f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a3aa2ddad84fb1" /><Relationship Type="http://schemas.openxmlformats.org/officeDocument/2006/relationships/notesMaster" Target="/ppt/notesMasters/notesMaster1.xml" Id="R5786ba6502ce41e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e49957bdce344e8" /><Relationship Type="http://schemas.openxmlformats.org/officeDocument/2006/relationships/notesMaster" Target="/ppt/notesMasters/notesMaster1.xml" Id="R64cd86c174f7405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4471b9e154d40fe" /><Relationship Type="http://schemas.openxmlformats.org/officeDocument/2006/relationships/notesMaster" Target="/ppt/notesMasters/notesMaster1.xml" Id="R57292cb7977549a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89cd4d07a8e48ee" /><Relationship Type="http://schemas.openxmlformats.org/officeDocument/2006/relationships/notesMaster" Target="/ppt/notesMasters/notesMaster1.xml" Id="R09e52c0fec7c427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e6783b12ceb4118" /><Relationship Type="http://schemas.openxmlformats.org/officeDocument/2006/relationships/notesMaster" Target="/ppt/notesMasters/notesMaster1.xml" Id="Ref949739a3e94c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current task context</a:t>
            </a:r>
          </a:p>
          <a:p xmlns:a="http://schemas.openxmlformats.org/drawingml/2006/main">
            <a:r>
              <a:t>- Internal AI task summaries for actual workflows</a:t>
            </a:r>
          </a:p>
          <a:p xmlns:a="http://schemas.openxmlformats.org/drawingml/2006/main">
            <a:r>
              <a:t>- Hero image: local NOKORU LP asset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thread summaries: product price registration, delivery slips, supplier price sheets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Threads reviewed: Gmail価格参照・納品書作成, 商品価格自動登録, freee伝票登録, Square API</a:t>
            </a:r>
          </a:p>
          <a:p xmlns:a="http://schemas.openxmlformats.org/drawingml/2006/main">
            <a:r>
              <a:t>- Current-task artifacts: LP, flyer, email flyer, consultation form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Thread 019f25a5-1173-7190-a02c-152c4d85334f 商品価格自動登録</a:t>
            </a:r>
          </a:p>
          <a:p xmlns:a="http://schemas.openxmlformats.org/drawingml/2006/main">
            <a:r>
              <a:t>- Thread 019f915a-778a-7ca3-bb78-8e67e8bcaa01 Square API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Thread 019fba4c-9aae-7080-adf8-118a1401a1fb 桜井園納品書</a:t>
            </a:r>
          </a:p>
          <a:p xmlns:a="http://schemas.openxmlformats.org/drawingml/2006/main">
            <a:r>
              <a:t>- Thread 019fba4b-eabe-76d3-9c88-2692e38499f その他納品書</a:t>
            </a:r>
          </a:p>
          <a:p xmlns:a="http://schemas.openxmlformats.org/drawingml/2006/main">
            <a:r>
              <a:t>- Thread 019f9696-f32b-7350-bd1c-f2d9b53adc2e 保育園納品書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Thread 019eb054-731e-7a30-9f85-2ead02ebfcc0: supplier price comparison and purchase order creation</a:t>
            </a:r>
          </a:p>
          <a:p xmlns:a="http://schemas.openxmlformats.org/drawingml/2006/main">
            <a:r>
              <a:t>- Thread 019f8806-5ae2-7781-9e25-1f2140f89382: purchase orders and price sheets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task summaries across Gmail, freee, Square, delivery slips, and current NOKORU sales assets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Thread 019f5936-4615-79f2-a665-4cb278c7327e freee伝票登録 and Square/freee reconciliation</a:t>
            </a:r>
          </a:p>
          <a:p xmlns:a="http://schemas.openxmlformats.org/drawingml/2006/main">
            <a:r>
              <a:t>- Actual practices include duplicate checks, missing entries, date/store boundaries, refund and prior-adjustment review</a:t>
            </a:r>
          </a:p>
          <a:p xmlns:a="http://schemas.openxmlformats.org/drawingml/2006/main">
            <a:r>
              <a:t>- Effect described qualitatively; no unverified time saving metric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workflow evidence from product price, delivery slip, and supplier comparison tasks</a:t>
            </a:r>
          </a:p>
          <a:p xmlns:a="http://schemas.openxmlformats.org/drawingml/2006/main">
            <a:r>
              <a:t>- Illustrative assumptions: 60→20 min, 90→30 min, 120→35 min; not yet measured in production</a:t>
            </a:r>
          </a:p>
          <a:p xmlns:a="http://schemas.openxmlformats.org/drawingml/2006/main">
            <a:r>
              <a:t>- Calculation: 270 min total before, 85 min after, 185 min reduction, 68.5% rounded to 69%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NOKORU current-task service design: diagnosis, tool setup, workflow construction, ongoing operations</a:t>
            </a:r>
          </a:p>
          <a:p xmlns:a="http://schemas.openxmlformats.org/drawingml/2006/main">
            <a:r>
              <a:t>- No guaranteed timeline or savings claim; 30 days is proposed pilot framing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Current-task company contact information</a:t>
            </a:r>
          </a:p>
          <a:p xmlns:a="http://schemas.openxmlformats.org/drawingml/2006/main">
            <a:r>
              <a:t>- Current-task consultation offer: Google Meet, 30 minutes</a:t>
            </a:r>
          </a:p>
          <a:p xmlns:a="http://schemas.openxmlformats.org/drawingml/2006/main">
            <a:r>
              <a:t>- QR code: https://ai-backoffice-1oo.pages.dev/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335e218c884a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80a1b76ca749af" /><Relationship Type="http://schemas.openxmlformats.org/officeDocument/2006/relationships/slideLayout" Target="/ppt/slideLayouts/slideLayout1.xml" Id="R5b39d9b3473749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39d9b3473749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c9cb28a76f44d6" /><Relationship Type="http://schemas.openxmlformats.org/officeDocument/2006/relationships/image" Target="/ppt/media/image.png" Id="Rfb9047849ba14943" /><Relationship Type="http://schemas.openxmlformats.org/officeDocument/2006/relationships/notesSlide" Target="/ppt/notesSlides/notesSlide1.xml" Id="Ra128b027e52d479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06633073f64766" /><Relationship Type="http://schemas.openxmlformats.org/officeDocument/2006/relationships/notesSlide" Target="/ppt/notesSlides/notesSlide2.xml" Id="R791f564f48d14f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dcb0b64ed24429" /><Relationship Type="http://schemas.openxmlformats.org/officeDocument/2006/relationships/notesSlide" Target="/ppt/notesSlides/notesSlide3.xml" Id="Rbef26b5a48f042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e0f7c475234da3" /><Relationship Type="http://schemas.openxmlformats.org/officeDocument/2006/relationships/notesSlide" Target="/ppt/notesSlides/notesSlide4.xml" Id="R0c18f9628a934d7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b0d66fb9e944f5" /><Relationship Type="http://schemas.openxmlformats.org/officeDocument/2006/relationships/notesSlide" Target="/ppt/notesSlides/notesSlide5.xml" Id="R698ca1073e0049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d0ebe2b6444f57" /><Relationship Type="http://schemas.openxmlformats.org/officeDocument/2006/relationships/notesSlide" Target="/ppt/notesSlides/notesSlide6.xml" Id="R83bd2f6ec5364f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a907bd505a440c" /><Relationship Type="http://schemas.openxmlformats.org/officeDocument/2006/relationships/notesSlide" Target="/ppt/notesSlides/notesSlide7.xml" Id="R0a2483ab0af84e9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e013b053e41ac" /><Relationship Type="http://schemas.openxmlformats.org/officeDocument/2006/relationships/notesSlide" Target="/ppt/notesSlides/notesSlide8.xml" Id="R8b055da16c66479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d733c830814a8a" /><Relationship Type="http://schemas.openxmlformats.org/officeDocument/2006/relationships/notesSlide" Target="/ppt/notesSlides/notesSlide9.xml" Id="Rb583a11411c24b2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aa5c4131ef408f" /><Relationship Type="http://schemas.openxmlformats.org/officeDocument/2006/relationships/notesSlide" Target="/ppt/notesSlides/notesSlide10.xml" Id="Rf7c96d02287f47b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bd386b2b10451c" /><Relationship Type="http://schemas.openxmlformats.org/officeDocument/2006/relationships/image" Target="/ppt/media/image2.png" Id="R3940141cf0784a5e" /><Relationship Type="http://schemas.openxmlformats.org/officeDocument/2006/relationships/notesSlide" Target="/ppt/notesSlides/notesSlide11.xml" Id="R5d9853de1ed140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9047849ba14943"/>
          <a:srcRect xmlns:a="http://schemas.openxmlformats.org/drawingml/2006/main" l="0" t="3448" r="0" b="34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0"/>
            <a:ext cx="5524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DD07EC-CE60-4D1A-9451-49135CE56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048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8E7F32-D1A6-4148-9DEB-E8665D016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F9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1F93A7-0113-423C-B3EC-9B9328599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43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D86BF"/>
                </a:solidFill>
              </a:defRPr>
            </a:pPr>
            <a:r>
              <a:rPr sz="1275" b="1">
                <a:solidFill>
                  <a:srgbClr val="2D86BF"/>
                </a:solidFill>
              </a:rPr>
              <a:t>AI × 青果卸の現場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D0ABC6-7B40-4744-999A-4811A899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28750"/>
            <a:ext cx="5715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11827"/>
                </a:solidFill>
              </a:defRPr>
            </a:pPr>
            <a:r>
              <a:rPr sz="3600" b="1">
                <a:solidFill>
                  <a:srgbClr val="111827"/>
                </a:solidFill>
              </a:rPr>
              <a:t>単価登録と納品書作成を</a:t>
            </a:r>
          </a:p>
          <a:p xmlns:a="http://schemas.openxmlformats.org/drawingml/2006/main">
            <a:pPr algn="l">
              <a:defRPr sz="3600" b="1">
                <a:solidFill>
                  <a:srgbClr val="111827"/>
                </a:solidFill>
              </a:defRPr>
            </a:pPr>
            <a:r>
              <a:rPr sz="3600" b="1">
                <a:solidFill>
                  <a:srgbClr val="111827"/>
                </a:solidFill>
              </a:rPr>
              <a:t>現場で使える仕組みに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269361-AE4F-4FB3-8D52-B7B441F6E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19500"/>
            <a:ext cx="5143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2606D"/>
                </a:solidFill>
              </a:defRPr>
            </a:pPr>
            <a:r>
              <a:rPr sz="1875" b="0">
                <a:solidFill>
                  <a:srgbClr val="52606D"/>
                </a:solidFill>
              </a:rPr>
              <a:t>さくらいとれとれ市場の実践例</a:t>
            </a:r>
          </a:p>
          <a:p xmlns:a="http://schemas.openxmlformats.org/drawingml/2006/main">
            <a:pPr algn="l">
              <a:defRPr sz="1875" b="0">
                <a:solidFill>
                  <a:srgbClr val="52606D"/>
                </a:solidFill>
              </a:defRPr>
            </a:pPr>
            <a:r>
              <a:rPr sz="1875" b="0">
                <a:solidFill>
                  <a:srgbClr val="52606D"/>
                </a:solidFill>
              </a:rPr>
              <a:t>実際の現場で進めるAI活用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AC32CF-C2D2-4285-811E-AA3C95C00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CC6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8AB459-C529-4470-9B2C-E61262F2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19700"/>
            <a:ext cx="4857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さくらいとれとれ市場株式会社</a:t>
            </a:r>
          </a:p>
          <a:p xmlns:a="http://schemas.openxmlformats.org/drawingml/2006/main">
            <a:pPr algn="l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AI活用事業部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616204-3FC5-40C4-BDC9-287C3BDA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531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52606D"/>
                </a:solidFill>
              </a:defRPr>
            </a:pPr>
            <a:r>
              <a:rPr sz="1050" b="1">
                <a:solidFill>
                  <a:srgbClr val="52606D"/>
                </a:solidFill>
              </a:rPr>
              <a:t>2026.08</a:t>
            </a:r>
          </a:p>
        </p:txBody>
      </p:sp>
    </p:spTree>
    <p:extLst>
      <p:ext uri="{BB962C8B-B14F-4D97-AF65-F5344CB8AC3E}">
        <p14:creationId xmlns:p14="http://schemas.microsoft.com/office/powerpoint/2010/main" val="76451218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22AD66-F9ED-4CEF-8320-43EDAC99A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86BF"/>
                </a:solidFill>
              </a:defRPr>
            </a:pPr>
            <a:r>
              <a:rPr sz="1125" b="1">
                <a:solidFill>
                  <a:srgbClr val="2D86BF"/>
                </a:solidFill>
              </a:rPr>
              <a:t>01｜WHY NOW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7446F-9949-422D-8DA3-5AA0592E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827"/>
                </a:solidFill>
              </a:defRPr>
            </a:pPr>
            <a:r>
              <a:rPr sz="2850" b="1">
                <a:solidFill>
                  <a:srgbClr val="111827"/>
                </a:solidFill>
              </a:rPr>
              <a:t>青果卸の事務は、価格が動くたびに手作業が増える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0C50B4-2E3D-4F54-980B-32817366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8239A-791F-42B4-9D0A-F5CFAEAB5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333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2606D"/>
                </a:solidFill>
              </a:defRPr>
            </a:pPr>
            <a:r>
              <a:rPr sz="1050" b="1">
                <a:solidFill>
                  <a:srgbClr val="52606D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746D7C-7263-4388-BB96-FF35C4B5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09750"/>
            <a:ext cx="304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D5F91"/>
                </a:solidFill>
              </a:defRPr>
            </a:pPr>
            <a:r>
              <a:rPr sz="1950" b="1">
                <a:solidFill>
                  <a:srgbClr val="1D5F91"/>
                </a:solidFill>
              </a:rPr>
              <a:t>毎日の変化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3CF398-B46A-4DA8-885A-025FC028B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00300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86BF"/>
                </a:solidFill>
              </a:defRPr>
            </a:pPr>
            <a:r>
              <a:rPr sz="1350" b="1">
                <a:solidFill>
                  <a:srgbClr val="2D86BF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B3B043-70D9-4D6E-959D-AF50E0DA5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40030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価格表がメール・FAXで届く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B056D4-31E8-4B1D-A74F-E66010C34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724150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仕入先ごとに名称・規格・単位が異なる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38242E-B3E2-4B12-8C61-676D28DF6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90900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86BF"/>
                </a:solidFill>
              </a:defRPr>
            </a:pPr>
            <a:r>
              <a:rPr sz="1350" b="1">
                <a:solidFill>
                  <a:srgbClr val="2D86BF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66F637-F10A-40A7-8581-009A14F9F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39090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販売先ごとに単価ルールが違う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CB1F0B-4EA5-409B-9285-21461DB84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714750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税率・掛率・端数処理・納品書様式を使い分ける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9E7DBA-A1A2-4F65-9541-00AD79A08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81500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86BF"/>
                </a:solidFill>
              </a:defRPr>
            </a:pPr>
            <a:r>
              <a:rPr sz="1350" b="1">
                <a:solidFill>
                  <a:srgbClr val="2D86BF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2C8CBA-0F18-4B94-811D-789F4CABE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38150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転記先が複数ある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A57117-D833-4D56-B8D1-7786786F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705350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商品マスター、Square、freee、Excelへ同じ情報を入力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308D9D-F05F-413A-B16D-C5D3B33E7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72100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86BF"/>
                </a:solidFill>
              </a:defRPr>
            </a:pPr>
            <a:r>
              <a:rPr sz="1350" b="1">
                <a:solidFill>
                  <a:srgbClr val="2D86BF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BCA046-04A4-4572-9E90-CD876EA0F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537210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確認作業が最後に集中する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6C0BD5-122A-454A-8DDA-990196825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5695950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重複、単価違い、数量違いを人が探す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280414-8882-49C7-8051-966B35963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809750"/>
            <a:ext cx="510540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CF2F77-5493-4429-BFA0-F2B29BC9D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1907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D5F91"/>
                </a:solidFill>
              </a:defRPr>
            </a:pPr>
            <a:r>
              <a:rPr sz="1800" b="1">
                <a:solidFill>
                  <a:srgbClr val="1D5F91"/>
                </a:solidFill>
              </a:rPr>
              <a:t>事務の本当の負担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D59F8D-939B-49B8-8A99-81F6E20D0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857500"/>
            <a:ext cx="4000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入力すること</a:t>
            </a:r>
          </a:p>
          <a:p xmlns:a="http://schemas.openxmlformats.org/drawingml/2006/main">
            <a:pPr algn="l"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ではなく、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208FA0-A291-4D30-AF54-5E62B48E6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57625"/>
            <a:ext cx="4095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D5F91"/>
                </a:solidFill>
              </a:defRPr>
            </a:pPr>
            <a:r>
              <a:rPr sz="2775" b="1">
                <a:solidFill>
                  <a:srgbClr val="1D5F91"/>
                </a:solidFill>
              </a:rPr>
              <a:t>ルールを思い出し、</a:t>
            </a:r>
          </a:p>
          <a:p xmlns:a="http://schemas.openxmlformats.org/drawingml/2006/main">
            <a:pPr algn="l">
              <a:defRPr sz="2775" b="1">
                <a:solidFill>
                  <a:srgbClr val="1D5F91"/>
                </a:solidFill>
              </a:defRPr>
            </a:pPr>
            <a:r>
              <a:rPr sz="2775" b="1">
                <a:solidFill>
                  <a:srgbClr val="1D5F91"/>
                </a:solidFill>
              </a:rPr>
              <a:t>確認し、やり直すこと。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E9B288-0BD0-43C1-B7B7-62C795F5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143500"/>
            <a:ext cx="419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</a:defRPr>
            </a:pPr>
            <a:r>
              <a:rPr sz="1350" b="0">
                <a:solidFill>
                  <a:srgbClr val="52606D"/>
                </a:solidFill>
              </a:rPr>
              <a:t>AIは、情報を読み取るだけでなく、</a:t>
            </a:r>
          </a:p>
          <a:p xmlns:a="http://schemas.openxmlformats.org/drawingml/2006/main">
            <a:pPr algn="l">
              <a:defRPr sz="1350" b="0">
                <a:solidFill>
                  <a:srgbClr val="52606D"/>
                </a:solidFill>
              </a:defRPr>
            </a:pPr>
            <a:r>
              <a:rPr sz="1350" b="0">
                <a:solidFill>
                  <a:srgbClr val="52606D"/>
                </a:solidFill>
              </a:rPr>
              <a:t>この判断手順を業務として再現します。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F5EDDB-C301-4852-8DA9-14A75C9C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2606D"/>
                </a:solidFill>
              </a:defRPr>
            </a:pPr>
            <a:r>
              <a:rPr sz="900" b="0">
                <a:solidFill>
                  <a:srgbClr val="52606D"/>
                </a:solidFill>
              </a:rPr>
              <a:t>さくらいとれとれ市場株式会社　AI活用事業部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473D99-FBD1-4B9B-AAA3-069D426F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2606D"/>
                </a:solidFill>
              </a:defRPr>
            </a:pPr>
            <a:r>
              <a:rPr sz="900" b="1">
                <a:solidFill>
                  <a:srgbClr val="52606D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5514469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445AC7D-A81D-43D1-90EF-A51F6657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86BF"/>
                </a:solidFill>
              </a:defRPr>
            </a:pPr>
            <a:r>
              <a:rPr sz="1125" b="1">
                <a:solidFill>
                  <a:srgbClr val="2D86BF"/>
                </a:solidFill>
              </a:rPr>
              <a:t>02｜CURRENT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ED6D59-5645-4E4F-A39F-2EFA6469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827"/>
                </a:solidFill>
              </a:defRPr>
            </a:pPr>
            <a:r>
              <a:rPr sz="2850" b="1">
                <a:solidFill>
                  <a:srgbClr val="111827"/>
                </a:solidFill>
              </a:rPr>
              <a:t>すでに、仕入れから経理まで複数業務で実践中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30E7A3-8224-4C20-93D1-D77D79EDB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8CD662-1AE0-447F-878F-B38246F5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333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2606D"/>
                </a:solidFill>
              </a:defRPr>
            </a:pPr>
            <a:r>
              <a:rPr sz="1050" b="1">
                <a:solidFill>
                  <a:srgbClr val="52606D"/>
                </a:solidFill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67E611-5F91-4C97-8BC5-905B0AACF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14500"/>
            <a:ext cx="111633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5F19E1-7D84-4C6E-8EB0-FEED767BE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7642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86BF"/>
                </a:solidFill>
              </a:defRPr>
            </a:pPr>
            <a:r>
              <a:rPr sz="1350" b="1">
                <a:solidFill>
                  <a:srgbClr val="2D86BF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4236E-8886-461D-8C7B-FEBEF7A5A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8573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声と書類を入力に変える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21D109-C869-427F-BAEE-5B28267C7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18478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</a:defRPr>
            </a:pPr>
            <a:r>
              <a:rPr sz="1350" b="0">
                <a:solidFill>
                  <a:srgbClr val="52606D"/>
                </a:solidFill>
              </a:rPr>
              <a:t>音声メモから商品・数量・期限・依頼内容を抽出し、下書きを作成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29B34D-AB03-4210-9B91-4D2314C00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1876425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1D5F91"/>
                </a:solidFill>
              </a:defRPr>
            </a:pPr>
            <a:r>
              <a:rPr sz="1125" b="1">
                <a:solidFill>
                  <a:srgbClr val="1D5F91"/>
                </a:solidFill>
              </a:rPr>
              <a:t>音声入力 / Gmail /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DD2DF1-2546-499D-BE7F-C1AC1E5C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90800"/>
            <a:ext cx="111633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0425F3-C20C-455B-B6DD-0913441F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5272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86BF"/>
                </a:solidFill>
              </a:defRPr>
            </a:pPr>
            <a:r>
              <a:rPr sz="1350" b="1">
                <a:solidFill>
                  <a:srgbClr val="2D86BF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970E7C-2943-49FD-8914-71F84FA8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7336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価格を整える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9D9F7F-921A-48F9-A6D1-33C594397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7241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</a:defRPr>
            </a:pPr>
            <a:r>
              <a:rPr sz="1350" b="0">
                <a:solidFill>
                  <a:srgbClr val="52606D"/>
                </a:solidFill>
              </a:rPr>
              <a:t>商品名・規格・入数・単位をそろえ、価格ルールを適用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406D82-80CD-4BB2-88FD-E07DBD53D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752725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1D5F91"/>
                </a:solidFill>
              </a:defRPr>
            </a:pPr>
            <a:r>
              <a:rPr sz="1125" b="1">
                <a:solidFill>
                  <a:srgbClr val="1D5F91"/>
                </a:solidFill>
              </a:rPr>
              <a:t>商品マスター / Square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33E217-5DA1-405E-A97A-D97E64C87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67100"/>
            <a:ext cx="111633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D3B8C8-3119-461C-8F68-5341D80F7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86BF"/>
                </a:solidFill>
              </a:defRPr>
            </a:pPr>
            <a:r>
              <a:rPr sz="1350" b="1">
                <a:solidFill>
                  <a:srgbClr val="2D86BF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8D72DF-779D-4DBC-84EF-80E3D435F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6099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帳票を作る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91BBD8-3BA5-49EC-B390-52CDB36D5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6004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</a:defRPr>
            </a:pPr>
            <a:r>
              <a:rPr sz="1350" b="0">
                <a:solidFill>
                  <a:srgbClr val="52606D"/>
                </a:solidFill>
              </a:rPr>
              <a:t>納品書・発注書・請求書を取引先別ルールで作成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D1B180-5668-4BD8-82D0-42B010849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629025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1D5F91"/>
                </a:solidFill>
              </a:defRPr>
            </a:pPr>
            <a:r>
              <a:rPr sz="1125" b="1">
                <a:solidFill>
                  <a:srgbClr val="1D5F91"/>
                </a:solidFill>
              </a:rPr>
              <a:t>freee / Excel / PDF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3706C6-B87D-46CF-9E86-06313DEF2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43400"/>
            <a:ext cx="111633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7ACD50-18AA-4495-8446-64BBFF75A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0532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86BF"/>
                </a:solidFill>
              </a:defRPr>
            </a:pPr>
            <a:r>
              <a:rPr sz="1350" b="1">
                <a:solidFill>
                  <a:srgbClr val="2D86BF"/>
                </a:solidFill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DC5BAD-CDE7-4132-B174-19D534DE6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862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データを照合する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7A9132-E1A9-45D0-B7FF-3A20BC35B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4767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</a:defRPr>
            </a:pPr>
            <a:r>
              <a:rPr sz="1350" b="0">
                <a:solidFill>
                  <a:srgbClr val="52606D"/>
                </a:solidFill>
              </a:rPr>
              <a:t>重複商品、SKU、在庫、売上、入金差額を確認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2CD7D6-8107-4860-866D-EDBEA8606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505325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1D5F91"/>
                </a:solidFill>
              </a:defRPr>
            </a:pPr>
            <a:r>
              <a:rPr sz="1125" b="1">
                <a:solidFill>
                  <a:srgbClr val="1D5F91"/>
                </a:solidFill>
              </a:rPr>
              <a:t>Square API / freee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1ADA33-3B0D-40C4-BC5E-4BC60A407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19700"/>
            <a:ext cx="111633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4EFFDE-78A5-4020-8359-E9CAD309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8162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86BF"/>
                </a:solidFill>
              </a:defRPr>
            </a:pPr>
            <a:r>
              <a:rPr sz="1350" b="1">
                <a:solidFill>
                  <a:srgbClr val="2D86BF"/>
                </a:solidFill>
              </a:rPr>
              <a:t>05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855223-D29A-43CC-B4F7-DC8B8626C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3625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販売を支える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1964E9-E4B7-40C9-A3E6-1DCB643E5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53530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</a:defRPr>
            </a:pPr>
            <a:r>
              <a:rPr sz="1350" b="0">
                <a:solidFill>
                  <a:srgbClr val="52606D"/>
                </a:solidFill>
              </a:rPr>
              <a:t>LP・チラシ・案内メール・診断フォームを作成・更新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471209-D398-4B1B-BE04-27687138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5381625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1D5F91"/>
                </a:solidFill>
              </a:defRPr>
            </a:pPr>
            <a:r>
              <a:rPr sz="1125" b="1">
                <a:solidFill>
                  <a:srgbClr val="1D5F91"/>
                </a:solidFill>
              </a:rPr>
              <a:t>Web / 営業資料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5643DC0-340E-413C-A323-59628867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0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D5F91"/>
                </a:solidFill>
              </a:defRPr>
            </a:pPr>
            <a:r>
              <a:rPr sz="1575" b="1">
                <a:solidFill>
                  <a:srgbClr val="1D5F91"/>
                </a:solidFill>
              </a:rPr>
              <a:t>話す → 整理する → 下書きへ。現場の再入力を減らし、既存ツールへつなぐ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C9667A2-6D2C-4451-978C-DEDC16D49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2606D"/>
                </a:solidFill>
              </a:defRPr>
            </a:pPr>
            <a:r>
              <a:rPr sz="900" b="0">
                <a:solidFill>
                  <a:srgbClr val="52606D"/>
                </a:solidFill>
              </a:rPr>
              <a:t>さくらいとれとれ市場株式会社　AI活用事業部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3606240-0885-469E-B2EF-D865E8BA4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2606D"/>
                </a:solidFill>
              </a:defRPr>
            </a:pPr>
            <a:r>
              <a:rPr sz="900" b="1">
                <a:solidFill>
                  <a:srgbClr val="52606D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330245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7604D11-3A07-4DD2-AC01-680D7645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86BF"/>
                </a:solidFill>
              </a:defRPr>
            </a:pPr>
            <a:r>
              <a:rPr sz="1125" b="1">
                <a:solidFill>
                  <a:srgbClr val="2D86BF"/>
                </a:solidFill>
              </a:rPr>
              <a:t>03｜USE CASE 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1721A1-E239-4CA2-B636-235384C13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827"/>
                </a:solidFill>
              </a:defRPr>
            </a:pPr>
            <a:r>
              <a:rPr sz="2850" b="1">
                <a:solidFill>
                  <a:srgbClr val="111827"/>
                </a:solidFill>
              </a:rPr>
              <a:t>商品単価登録は、読取りから登録後確認までつなぐ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BDA7D7-94F2-4456-94F9-FD6F886F7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391C1C-2092-492A-89D4-657F58DC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333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2606D"/>
                </a:solidFill>
              </a:defRPr>
            </a:pPr>
            <a:r>
              <a:rPr sz="1050" b="1">
                <a:solidFill>
                  <a:srgbClr val="52606D"/>
                </a:solidFill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726270-31B7-442F-9E97-FC4F7324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9550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D86BF"/>
                </a:solidFill>
              </a:defRPr>
            </a:pPr>
            <a:r>
              <a:rPr sz="1650" b="1">
                <a:solidFill>
                  <a:srgbClr val="2D86BF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217009-8F4F-43B0-AFEA-CAE55990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095500"/>
            <a:ext cx="17430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価格情報を受領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4C4CC1-9E6D-4D7D-98E7-AD455B2CB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95550"/>
            <a:ext cx="17430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メール添付や価格表から、品目・産地・規格・入数・価格を読む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0B7FA3-77DF-4554-B679-4E5F55E22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533650"/>
            <a:ext cx="4572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999143-3A59-49E9-A87A-1F2115A5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9550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D86BF"/>
                </a:solidFill>
              </a:defRPr>
            </a:pPr>
            <a:r>
              <a:rPr sz="1650" b="1">
                <a:solidFill>
                  <a:srgbClr val="2D86BF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3C3885-B4D1-40E3-A6F4-80B6497F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095500"/>
            <a:ext cx="17430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表記を統一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4F2D1C-E560-4AB8-802A-4373F18DB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495550"/>
            <a:ext cx="17430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同じ商品でも異なる名称・ケース・玉・kgを商品マスターに合わせる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4CE2DA-30F0-45B4-A18E-260C0F29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533650"/>
            <a:ext cx="4572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BB174E-280A-43B2-A323-016CF0C0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D86BF"/>
                </a:solidFill>
              </a:defRPr>
            </a:pPr>
            <a:r>
              <a:rPr sz="1650" b="1">
                <a:solidFill>
                  <a:srgbClr val="2D86BF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7D9C63-D2D7-4558-B428-12E8F9E6D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095500"/>
            <a:ext cx="17430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販売単価を計算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30CE3F-FB43-4538-BA2C-37B14479F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495550"/>
            <a:ext cx="17430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取引先別の掛率、税区分、端数処理を適用する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F5DE4C-09DB-4864-A69F-22F3BF1DF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533650"/>
            <a:ext cx="4572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9C2E13-04A4-4D42-9FC3-10EFE7FF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09550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D86BF"/>
                </a:solidFill>
              </a:defRPr>
            </a:pPr>
            <a:r>
              <a:rPr sz="1650" b="1">
                <a:solidFill>
                  <a:srgbClr val="2D86BF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94C56A-581B-4981-867A-ACE74FDD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095500"/>
            <a:ext cx="18383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登録・確認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FB2284-ED11-4014-8041-5B37CA84D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495550"/>
            <a:ext cx="18383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Squareや商品マスターへ登録し、SKU・重複・店舗を再確認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FB07E7-837F-4A56-83F3-4CC53C0E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238625"/>
            <a:ext cx="1116330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6D5C70-B0D1-4D75-92B9-D0CAE6CE7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386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D86BF"/>
                </a:solidFill>
              </a:defRPr>
            </a:pPr>
            <a:r>
              <a:rPr sz="1275" b="1">
                <a:solidFill>
                  <a:srgbClr val="2D86BF"/>
                </a:solidFill>
              </a:rPr>
              <a:t>実務例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AE356E-EFCF-4FB8-845C-07911744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81550"/>
            <a:ext cx="7810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かぼちゃの箱価格から1玉単価を算出／生産者番号を含むSKUを限定／</a:t>
            </a:r>
          </a:p>
          <a:p xmlns:a="http://schemas.openxmlformats.org/drawingml/2006/main">
            <a:pPr algn="l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商品・バリエーション・重複を確認してから登録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E7021A-EEC3-41AE-AE72-15E538930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533900"/>
            <a:ext cx="233362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6950EE-76D2-4404-848A-0AE213E64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610100"/>
            <a:ext cx="2019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9862C"/>
                </a:solidFill>
              </a:defRPr>
            </a:pPr>
            <a:r>
              <a:rPr sz="1050" b="1">
                <a:solidFill>
                  <a:srgbClr val="C9862C"/>
                </a:solidFill>
              </a:rPr>
              <a:t>人が確認すること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78FAE4-7DAB-4D6A-B21E-2C243024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857750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827"/>
                </a:solidFill>
              </a:defRPr>
            </a:pPr>
            <a:r>
              <a:rPr sz="1275" b="1">
                <a:solidFill>
                  <a:srgbClr val="111827"/>
                </a:solidFill>
              </a:rPr>
              <a:t>採用単価・登録対象・例外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6785A2-B937-40D1-A97D-3479D1BA5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2606D"/>
                </a:solidFill>
              </a:defRPr>
            </a:pPr>
            <a:r>
              <a:rPr sz="900" b="0">
                <a:solidFill>
                  <a:srgbClr val="52606D"/>
                </a:solidFill>
              </a:rPr>
              <a:t>さくらいとれとれ市場株式会社　AI活用事業部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54D01B-9ABC-447F-AC90-5B1AC75F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2606D"/>
                </a:solidFill>
              </a:defRPr>
            </a:pPr>
            <a:r>
              <a:rPr sz="900" b="1">
                <a:solidFill>
                  <a:srgbClr val="52606D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132963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431DDF-3059-4C47-B342-698D7B77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86BF"/>
                </a:solidFill>
              </a:defRPr>
            </a:pPr>
            <a:r>
              <a:rPr sz="1125" b="1">
                <a:solidFill>
                  <a:srgbClr val="2D86BF"/>
                </a:solidFill>
              </a:rPr>
              <a:t>04｜USE CASE 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96D15-9937-485C-8031-900D20415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827"/>
                </a:solidFill>
              </a:defRPr>
            </a:pPr>
            <a:r>
              <a:rPr sz="2850" b="1">
                <a:solidFill>
                  <a:srgbClr val="111827"/>
                </a:solidFill>
              </a:rPr>
              <a:t>納品書は、取引先ごとのルールを覚えさせる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62D77E-48C4-46B4-B600-A5BE1958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B999D3-C38F-461D-8CD7-E49E52002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333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2606D"/>
                </a:solidFill>
              </a:defRPr>
            </a:pPr>
            <a:r>
              <a:rPr sz="1050" b="1">
                <a:solidFill>
                  <a:srgbClr val="52606D"/>
                </a:solidFill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4951D2-23ED-4D14-8A63-78B8D1F53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62125"/>
            <a:ext cx="4953000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BCE203-27A4-4D45-9984-80A94A7A7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002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2606D"/>
                </a:solidFill>
              </a:defRPr>
            </a:pPr>
            <a:r>
              <a:rPr sz="1350" b="1">
                <a:solidFill>
                  <a:srgbClr val="52606D"/>
                </a:solidFill>
              </a:rPr>
              <a:t>従来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5634D5-719A-40A2-B9D7-C9C4B896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3905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注文内容を見ながら</a:t>
            </a:r>
          </a:p>
          <a:p xmlns:a="http://schemas.openxmlformats.org/drawingml/2006/main">
            <a:pPr algn="l"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前回ファイルを探し、</a:t>
            </a:r>
          </a:p>
          <a:p xmlns:a="http://schemas.openxmlformats.org/drawingml/2006/main">
            <a:pPr algn="l"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単価・日付・税区分を</a:t>
            </a:r>
          </a:p>
          <a:p xmlns:a="http://schemas.openxmlformats.org/drawingml/2006/main">
            <a:pPr algn="l">
              <a:defRPr sz="2550" b="1">
                <a:solidFill>
                  <a:srgbClr val="111827"/>
                </a:solidFill>
              </a:defRPr>
            </a:pPr>
            <a:r>
              <a:rPr sz="2550" b="1">
                <a:solidFill>
                  <a:srgbClr val="111827"/>
                </a:solidFill>
              </a:rPr>
              <a:t>一件ずつ転記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BDA949-D78D-40B2-B644-9D0014C5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5300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C9862C"/>
                </a:solidFill>
              </a:defRPr>
            </a:pPr>
            <a:r>
              <a:rPr sz="1500" b="1">
                <a:solidFill>
                  <a:srgbClr val="C9862C"/>
                </a:solidFill>
              </a:rPr>
              <a:t>担当者の記憶に依存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31B61C-B1EB-4D34-A429-F455C871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476625"/>
            <a:ext cx="5715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604645-5655-42A3-92E8-04F0ECF9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762125"/>
            <a:ext cx="4953000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48CDB7-4CC5-4BC9-8046-3496927C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0002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86BF"/>
                </a:solidFill>
              </a:defRPr>
            </a:pPr>
            <a:r>
              <a:rPr sz="1350" b="1">
                <a:solidFill>
                  <a:srgbClr val="2D86BF"/>
                </a:solidFill>
              </a:rPr>
              <a:t>AI活用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8375E6-F350-4659-A982-254432402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57175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D86BF"/>
                </a:solidFill>
              </a:defRPr>
            </a:pPr>
            <a:r>
              <a:rPr sz="1200" b="1">
                <a:solidFill>
                  <a:srgbClr val="2D86BF"/>
                </a:solidFill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99F9FE-3681-4062-9AE0-54B6018FC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5336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注文書・発注表を読み取る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AB638E-EF00-4040-B71E-15B7C554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095625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D86BF"/>
                </a:solidFill>
              </a:defRPr>
            </a:pPr>
            <a:r>
              <a:rPr sz="1200" b="1">
                <a:solidFill>
                  <a:srgbClr val="2D86BF"/>
                </a:solidFill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AF358F-6BD5-4562-BAEB-45566DABF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057525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取引先別単価テンプレートを参照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D70063-9649-4BD9-89E7-9F465C07B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61950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D86BF"/>
                </a:solidFill>
              </a:defRPr>
            </a:pPr>
            <a:r>
              <a:rPr sz="1200" b="1">
                <a:solidFill>
                  <a:srgbClr val="2D86BF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91F525-F730-467C-ABC6-5A72AE230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5814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納品日別の明細へ展開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2D9AF4-6FB2-4090-B0CF-3EAFFD066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143375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D86BF"/>
                </a:solidFill>
              </a:defRPr>
            </a:pPr>
            <a:r>
              <a:rPr sz="1200" b="1">
                <a:solidFill>
                  <a:srgbClr val="2D86BF"/>
                </a:solidFill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22C075-42E5-4955-9718-FA3626DE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105275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freee・Excel・PDFで帳票化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CD8F68-28BA-4EBE-B267-A39DDCD2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667250"/>
            <a:ext cx="361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D86BF"/>
                </a:solidFill>
              </a:defRPr>
            </a:pPr>
            <a:r>
              <a:rPr sz="1200" b="1">
                <a:solidFill>
                  <a:srgbClr val="2D86BF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5CE344-F084-4847-8D2E-1B1451DBD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6291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送信前に合計と例外を確認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6C48BF-A360-4A52-A35B-0C8C97A21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2197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E7D64"/>
                </a:solidFill>
              </a:defRPr>
            </a:pPr>
            <a:r>
              <a:rPr sz="1500" b="1">
                <a:solidFill>
                  <a:srgbClr val="2E7D64"/>
                </a:solidFill>
              </a:rPr>
              <a:t>人が承認してから送付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0ED8F3-FF0C-4F2E-8410-EFC683076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2606D"/>
                </a:solidFill>
              </a:defRPr>
            </a:pPr>
            <a:r>
              <a:rPr sz="900" b="0">
                <a:solidFill>
                  <a:srgbClr val="52606D"/>
                </a:solidFill>
              </a:rPr>
              <a:t>さくらいとれとれ市場株式会社　AI活用事業部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C0A962-B9A9-41D2-8A74-F6EBA3688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2606D"/>
                </a:solidFill>
              </a:defRPr>
            </a:pPr>
            <a:r>
              <a:rPr sz="900" b="1">
                <a:solidFill>
                  <a:srgbClr val="52606D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4229389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8997FEA-B972-4BB5-9A61-A8B4ED029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86BF"/>
                </a:solidFill>
              </a:defRPr>
            </a:pPr>
            <a:r>
              <a:rPr sz="1125" b="1">
                <a:solidFill>
                  <a:srgbClr val="2D86BF"/>
                </a:solidFill>
              </a:rPr>
              <a:t>05｜USE CASE 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FFB766-61A5-4BE6-8D97-87B65BC27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827"/>
                </a:solidFill>
              </a:defRPr>
            </a:pPr>
            <a:r>
              <a:rPr sz="2850" b="1">
                <a:solidFill>
                  <a:srgbClr val="111827"/>
                </a:solidFill>
              </a:rPr>
              <a:t>価格比較から発注書作成まで、ひとつの流れにする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FD103E-9901-415A-BC7A-7F694CD41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E236BA-67E3-4849-B1EA-C71F4C2C3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333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2606D"/>
                </a:solidFill>
              </a:defRPr>
            </a:pPr>
            <a:r>
              <a:rPr sz="1050" b="1">
                <a:solidFill>
                  <a:srgbClr val="52606D"/>
                </a:solidFill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140A13-BC7E-48B5-865B-1FD354325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95500"/>
            <a:ext cx="180975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6DDC5C-D3D9-4A4B-8038-20C1499C2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D86BF"/>
                </a:solidFill>
              </a:defRPr>
            </a:pPr>
            <a:r>
              <a:rPr sz="1800" b="1">
                <a:solidFill>
                  <a:srgbClr val="2D86BF"/>
                </a:solidFill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37AB92-62BF-47D6-A6E8-8CE461661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05100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価格表を読む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671810-C273-4009-98EB-CDB0493C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1485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当日届いた複数社の添付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CBEC23-846E-4895-983D-17FC12A1D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924175"/>
            <a:ext cx="3238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6EBCD0-8C85-4925-8DCE-03E01F3A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095500"/>
            <a:ext cx="180975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44744E-7351-46CF-A7F2-FE386CF1B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247900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D86BF"/>
                </a:solidFill>
              </a:defRPr>
            </a:pPr>
            <a:r>
              <a:rPr sz="1800" b="1">
                <a:solidFill>
                  <a:srgbClr val="2D86BF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FC78F4-59C1-4483-B5B7-0AFDC8E4E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705100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同規格で比較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B48F0C-C7DD-4216-A583-5CB19DEB6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238500"/>
            <a:ext cx="1485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名称・入数・単位をそろえる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900B6A-064B-4336-8FD8-08A62CAA1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24175"/>
            <a:ext cx="3238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893C40-EFA2-45BE-8A66-46304C19B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095500"/>
            <a:ext cx="180975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065D4C-2284-45FD-AD62-5C60B4BA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247900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D86BF"/>
                </a:solidFill>
              </a:defRPr>
            </a:pPr>
            <a:r>
              <a:rPr sz="1800" b="1">
                <a:solidFill>
                  <a:srgbClr val="2D86BF"/>
                </a:solidFill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19F2D5-DD43-4296-B1C1-8402EC8E2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705100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仕入先を選ぶ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60FE61-FA71-4C7D-AD03-944E63623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238500"/>
            <a:ext cx="1485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商品ごとに安い先を選定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BCE04C-CE98-495C-8409-BF03C84CC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24175"/>
            <a:ext cx="3238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F50BDC-0E21-4A1A-9199-9956810F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095500"/>
            <a:ext cx="180975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CD3241-945C-4888-B8CC-0E30CD75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247900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D86BF"/>
                </a:solidFill>
              </a:defRPr>
            </a:pPr>
            <a:r>
              <a:rPr sz="1800" b="1">
                <a:solidFill>
                  <a:srgbClr val="2D86BF"/>
                </a:solidFill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8F2000-E321-4B8E-9BD9-7E6B137F6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705100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重複を確認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A7E072-7DDE-4AF8-A0B3-A524CF7DD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238500"/>
            <a:ext cx="1485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既存発注・納品日を照合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E83A78-30C8-4FFE-9539-EA56A5D8A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924175"/>
            <a:ext cx="3238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A0244A-7D49-4FF3-8296-4688C1298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095500"/>
            <a:ext cx="180975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6063C22-1E0F-43C7-B274-57205261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247900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D86BF"/>
                </a:solidFill>
              </a:defRPr>
            </a:pPr>
            <a:r>
              <a:rPr sz="1800" b="1">
                <a:solidFill>
                  <a:srgbClr val="2D86BF"/>
                </a:solidFill>
              </a:rPr>
              <a:t>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DACFE8-FF27-46FE-BCCC-F8095765D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705100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発注書を作成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AF85BBE-3A2A-491C-8E57-57A42711B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238500"/>
            <a:ext cx="1485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仕入先別に分けてfreeeへ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A95D183-1A5C-4769-BC5E-F12BF7073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1072515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D5F91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FA3024B-68C7-40C3-93FB-770AAA7FF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86BF"/>
                </a:solidFill>
              </a:defRPr>
            </a:pPr>
            <a:r>
              <a:rPr sz="1125" b="1">
                <a:solidFill>
                  <a:srgbClr val="2D86BF"/>
                </a:solidFill>
              </a:rPr>
              <a:t>実施例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53B9EA3-B581-4FA4-AAE2-F9E4E8291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885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同日に届いた複数社の青果価格表を比較し、商品ごとに発注先を分け、</a:t>
            </a:r>
          </a:p>
          <a:p xmlns:a="http://schemas.openxmlformats.org/drawingml/2006/main">
            <a:pPr algn="l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既存注文との重複を確認して仕入先ごとの発注書を作成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49C0379-2C98-4397-BB48-863F5A10B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2606D"/>
                </a:solidFill>
              </a:defRPr>
            </a:pPr>
            <a:r>
              <a:rPr sz="900" b="0">
                <a:solidFill>
                  <a:srgbClr val="52606D"/>
                </a:solidFill>
              </a:rPr>
              <a:t>さくらいとれとれ市場株式会社　AI活用事業部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A0D2F46-F1BF-4486-A81B-5F5F81F9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2606D"/>
                </a:solidFill>
              </a:defRPr>
            </a:pPr>
            <a:r>
              <a:rPr sz="900" b="1">
                <a:solidFill>
                  <a:srgbClr val="52606D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8158547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57A3079-5F95-4D56-893C-B75629FD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86BF"/>
                </a:solidFill>
              </a:defRPr>
            </a:pPr>
            <a:r>
              <a:rPr sz="1125" b="1">
                <a:solidFill>
                  <a:srgbClr val="2D86BF"/>
                </a:solidFill>
              </a:rPr>
              <a:t>06｜SCOPE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C5A218-AED1-4359-BFBF-54548F10E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827"/>
                </a:solidFill>
              </a:defRPr>
            </a:pPr>
            <a:r>
              <a:rPr sz="2850" b="1">
                <a:solidFill>
                  <a:srgbClr val="111827"/>
                </a:solidFill>
              </a:rPr>
              <a:t>AIが担うのは入力ではなく、業務の受け渡し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A652EF-D62B-4D30-889D-F0F64AD27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0A0E62-872D-4A0D-B4A0-AA8C0C9F0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333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2606D"/>
                </a:solidFill>
              </a:defRPr>
            </a:pPr>
            <a:r>
              <a:rPr sz="1050" b="1">
                <a:solidFill>
                  <a:srgbClr val="52606D"/>
                </a:solidFill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EEB92E-1C36-497D-A268-060201EC1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66875"/>
            <a:ext cx="2266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D5F91"/>
                </a:solidFill>
              </a:defRPr>
            </a:pPr>
            <a:r>
              <a:rPr sz="1275" b="1">
                <a:solidFill>
                  <a:srgbClr val="1D5F91"/>
                </a:solidFill>
              </a:rPr>
              <a:t>対象業務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57AC15-8778-40FD-9D2D-B78AAF16B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1666875"/>
            <a:ext cx="3162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D5F91"/>
                </a:solidFill>
              </a:defRPr>
            </a:pPr>
            <a:r>
              <a:rPr sz="1275" b="1">
                <a:solidFill>
                  <a:srgbClr val="1D5F91"/>
                </a:solidFill>
              </a:rPr>
              <a:t>AIが行うこと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DCAD41-AC83-4466-9EFB-3159192B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66875"/>
            <a:ext cx="27336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D5F91"/>
                </a:solidFill>
              </a:defRPr>
            </a:pPr>
            <a:r>
              <a:rPr sz="1275" b="1">
                <a:solidFill>
                  <a:srgbClr val="1D5F91"/>
                </a:solidFill>
              </a:rPr>
              <a:t>出力先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B7CE68-0214-45C4-B1C3-2243DCEED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1666875"/>
            <a:ext cx="23145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D5F91"/>
                </a:solidFill>
              </a:defRPr>
            </a:pPr>
            <a:r>
              <a:rPr sz="1275" b="1">
                <a:solidFill>
                  <a:srgbClr val="1D5F91"/>
                </a:solidFill>
              </a:rPr>
              <a:t>人の確認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9FD0C4-C66D-4889-9616-78780D090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38350"/>
            <a:ext cx="111633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B17947-AAB8-4E3D-AF99-23E2C889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33600"/>
            <a:ext cx="2209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商品・価格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D32B9C-A5A0-4891-A742-56A98ACAA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133600"/>
            <a:ext cx="3105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音声指示・価格表を整理、単価計算、SKU候補確認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97B97F-D728-4D84-8E7C-E5BA9D367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133600"/>
            <a:ext cx="26765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Square・商品マスター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D56569-628C-41AF-AEE9-D5DE0FEDA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133600"/>
            <a:ext cx="22574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採用単価、例外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A5E1EF-D201-400A-912C-F2786A01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81300"/>
            <a:ext cx="111633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D62517-1B60-4C87-AF3D-F31E65DC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76550"/>
            <a:ext cx="2209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納品書・請求書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8B1821-6E8B-4B70-AC08-BC51A938A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876550"/>
            <a:ext cx="3105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取引先ルール適用、明細・合計作成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BD656E-8D2B-4F95-A439-CE3B21C0A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876550"/>
            <a:ext cx="26765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freee・Excel・PDF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9D4612-9376-4CF5-90AC-12434E50B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876550"/>
            <a:ext cx="22574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数量、税、送付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9FD30A-468E-40A3-BD06-AF554EB8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524250"/>
            <a:ext cx="111633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1A7C7A-5BF1-425B-9B43-AAED916F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2209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仕入・発注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512C80-C5B1-4538-A481-44368FE3F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619500"/>
            <a:ext cx="3105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価格比較、仕入先分割、重複確認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6EF23D-405C-4E23-AF08-BF7185A53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619500"/>
            <a:ext cx="26765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freee発注書・メール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829D9F-EA9E-4F59-A313-66E2D7CE9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619500"/>
            <a:ext cx="22574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発注確定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3D3281-A422-4CD9-A25F-8D610BBD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267200"/>
            <a:ext cx="111633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A18CD4-7C49-4A56-9B80-AAB8159A5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2209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在庫・売上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A38CF2-3FFA-43A9-9715-5482CF75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362450"/>
            <a:ext cx="3105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SKU限定、在庫更新、売上・差額照合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C166E9-3CA1-4AF6-85D3-0B123C46D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62450"/>
            <a:ext cx="26765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Square・freee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015E34-790C-45DA-A1DF-CDF0F7DF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4362450"/>
            <a:ext cx="22574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変更承認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B1A1DEE-AECC-4F10-9644-8264F5C96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10150"/>
            <a:ext cx="111633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BD57B26-20D0-47E3-B23B-40E2FC7A0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05400"/>
            <a:ext cx="2209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営業・案内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EB9C751-921A-41A2-833B-9B5DB6E8F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5105400"/>
            <a:ext cx="3105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LP、チラシ、メール、診断フォーム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FD60C81-47EF-49D1-BAE2-D9777750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105400"/>
            <a:ext cx="26765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Web・PDF・メール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DD4A4D0-584E-4A56-BE93-FAD00BC3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5105400"/>
            <a:ext cx="22574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表現、公開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9C03C9F-E4DF-4CEF-8079-64E2EDF1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626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5F91"/>
                </a:solidFill>
              </a:defRPr>
            </a:pPr>
            <a:r>
              <a:rPr sz="1650" b="1">
                <a:solidFill>
                  <a:srgbClr val="1D5F91"/>
                </a:solidFill>
              </a:rPr>
              <a:t>既存システムを置き換えず、情報と作業をつなぐ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E805E29-AA71-48CD-9C73-1D931871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2606D"/>
                </a:solidFill>
              </a:defRPr>
            </a:pPr>
            <a:r>
              <a:rPr sz="900" b="0">
                <a:solidFill>
                  <a:srgbClr val="52606D"/>
                </a:solidFill>
              </a:rPr>
              <a:t>さくらいとれとれ市場株式会社　AI活用事業部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6DE19F9-3684-4D27-878A-A42B7D31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2606D"/>
                </a:solidFill>
              </a:defRPr>
            </a:pPr>
            <a:r>
              <a:rPr sz="900" b="1">
                <a:solidFill>
                  <a:srgbClr val="52606D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09922911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4E3E078-CBB3-4DF8-825B-DE3F33B4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86BF"/>
                </a:solidFill>
              </a:defRPr>
            </a:pPr>
            <a:r>
              <a:rPr sz="1125" b="1">
                <a:solidFill>
                  <a:srgbClr val="2D86BF"/>
                </a:solidFill>
              </a:rPr>
              <a:t>07｜USE CASE 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3A0117-DC08-406E-B59B-E3418CE8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827"/>
                </a:solidFill>
              </a:defRPr>
            </a:pPr>
            <a:r>
              <a:rPr sz="2850" b="1">
                <a:solidFill>
                  <a:srgbClr val="111827"/>
                </a:solidFill>
              </a:rPr>
              <a:t>会計ソフトの経理チェックで、見落としを早く見つける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7DAC26-FA42-4304-B3D6-EB5B3D94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A20B8-69A9-4D4D-833C-19D3DB069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333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2606D"/>
                </a:solidFill>
              </a:defRPr>
            </a:pPr>
            <a:r>
              <a:rPr sz="1050" b="1">
                <a:solidFill>
                  <a:srgbClr val="52606D"/>
                </a:solidFill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CAECA1-1200-4125-A541-D6CA6669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19300"/>
            <a:ext cx="2333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717D91-9406-4D13-92D9-50E616759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Square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2611F-31E3-43F9-9A29-43223708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606D"/>
                </a:solidFill>
              </a:defRPr>
            </a:pPr>
            <a:r>
              <a:rPr sz="1125" b="0">
                <a:solidFill>
                  <a:srgbClr val="52606D"/>
                </a:solidFill>
              </a:rPr>
              <a:t>売上・決済・返金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07995C-4F30-44C2-AE34-03C80BFC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247900"/>
            <a:ext cx="4191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CB8631-FAD1-4359-A257-C94898E36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19425"/>
            <a:ext cx="2333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04D2A8-31AE-47DC-ACB1-9810751F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14675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銀行明細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CDF0E6-DA7A-4258-98CA-89FDC90F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606D"/>
                </a:solidFill>
              </a:defRPr>
            </a:pPr>
            <a:r>
              <a:rPr sz="1125" b="0">
                <a:solidFill>
                  <a:srgbClr val="52606D"/>
                </a:solidFill>
              </a:rPr>
              <a:t>入出金・振込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A80C4D-F08D-46EF-965C-B124CC79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248025"/>
            <a:ext cx="4191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33E9DD-F64E-42CB-9987-3ECA7A66A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19550"/>
            <a:ext cx="2333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355FDB-F549-46E8-A5C5-3959A63C2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請求書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E2C8B4-CA66-42B4-9E67-3435C7950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606D"/>
                </a:solidFill>
              </a:defRPr>
            </a:pPr>
            <a:r>
              <a:rPr sz="1125" b="0">
                <a:solidFill>
                  <a:srgbClr val="52606D"/>
                </a:solidFill>
              </a:rPr>
              <a:t>金額・日付・取引先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AF3B75-96F0-44C7-912E-892FC289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248150"/>
            <a:ext cx="4191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618665-C944-418D-906E-2B4202A43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000250"/>
            <a:ext cx="3143250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A"/>
          </a:solidFill>
          <a:ln xmlns:a="http://schemas.openxmlformats.org/drawingml/2006/main" w="9525">
            <a:solidFill>
              <a:srgbClr val="1D5F9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4F30AB-9883-484B-BB5A-4AAC5571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209800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D5F91"/>
                </a:solidFill>
              </a:defRPr>
            </a:pPr>
            <a:r>
              <a:rPr sz="1875" b="1">
                <a:solidFill>
                  <a:srgbClr val="1D5F91"/>
                </a:solidFill>
              </a:rPr>
              <a:t>AIで横断照合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4DD2E6-C533-4620-BF52-BF6AB8D5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7813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E7D64"/>
                </a:solidFill>
              </a:defRPr>
            </a:pPr>
            <a:r>
              <a:rPr sz="1350" b="1">
                <a:solidFill>
                  <a:srgbClr val="2E7D64"/>
                </a:solidFill>
              </a:rPr>
              <a:t>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4F584E-4B1A-4D7B-A12A-9AD9763D6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7432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827"/>
                </a:solidFill>
              </a:defRPr>
            </a:pPr>
            <a:r>
              <a:rPr sz="1425" b="1">
                <a:solidFill>
                  <a:srgbClr val="111827"/>
                </a:solidFill>
              </a:rPr>
              <a:t>重複・未計上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AE9BE4-D0DC-4155-AEE7-249F4B8B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004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E7D64"/>
                </a:solidFill>
              </a:defRPr>
            </a:pPr>
            <a:r>
              <a:rPr sz="1350" b="1">
                <a:solidFill>
                  <a:srgbClr val="2E7D64"/>
                </a:solidFill>
              </a:rPr>
              <a:t>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F9F9E1-D619-434C-B44C-CDCCF08D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1623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827"/>
                </a:solidFill>
              </a:defRPr>
            </a:pPr>
            <a:r>
              <a:rPr sz="1425" b="1">
                <a:solidFill>
                  <a:srgbClr val="111827"/>
                </a:solidFill>
              </a:rPr>
              <a:t>日付・店舗のずれ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35D50A-3BB8-479F-9ED2-0A2839D9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6195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E7D64"/>
                </a:solidFill>
              </a:defRPr>
            </a:pPr>
            <a:r>
              <a:rPr sz="1350" b="1">
                <a:solidFill>
                  <a:srgbClr val="2E7D64"/>
                </a:solidFill>
              </a:rPr>
              <a:t>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7586F5-D722-4F90-A8DB-12791049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5814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827"/>
                </a:solidFill>
              </a:defRPr>
            </a:pPr>
            <a:r>
              <a:rPr sz="1425" b="1">
                <a:solidFill>
                  <a:srgbClr val="111827"/>
                </a:solidFill>
              </a:rPr>
              <a:t>金額・入金の不一致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4400F6-BF84-49C0-BDC9-BFBD2C89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386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E7D64"/>
                </a:solidFill>
              </a:defRPr>
            </a:pPr>
            <a:r>
              <a:rPr sz="1350" b="1">
                <a:solidFill>
                  <a:srgbClr val="2E7D64"/>
                </a:solidFill>
              </a:rPr>
              <a:t>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D6C47D-D045-4C29-A744-FFB494648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005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827"/>
                </a:solidFill>
              </a:defRPr>
            </a:pPr>
            <a:r>
              <a:rPr sz="1425" b="1">
                <a:solidFill>
                  <a:srgbClr val="111827"/>
                </a:solidFill>
              </a:rPr>
              <a:t>既存調整との二重補正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C5404E-F877-4729-9C1C-A6E9D693A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143250"/>
            <a:ext cx="5143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441451A-2466-4D82-97F5-C4A3A951C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000250"/>
            <a:ext cx="3771900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DD3CDBE-C760-4630-A1BD-94CED9416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209800"/>
            <a:ext cx="3105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</a:defRPr>
            </a:pPr>
            <a:r>
              <a:rPr sz="1875" b="1">
                <a:solidFill>
                  <a:srgbClr val="111827"/>
                </a:solidFill>
              </a:rPr>
              <a:t>会計ソフトで確認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914847-1EE4-48F2-A43F-464067E1E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7813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D86BF"/>
                </a:solidFill>
              </a:defRPr>
            </a:pPr>
            <a:r>
              <a:rPr sz="1275" b="1">
                <a:solidFill>
                  <a:srgbClr val="2D86BF"/>
                </a:solidFill>
              </a:rPr>
              <a:t>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2FD36F3-0914-46A9-8A85-26D3A50BE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74320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</a:defRPr>
            </a:pPr>
            <a:r>
              <a:rPr sz="1350" b="0">
                <a:solidFill>
                  <a:srgbClr val="52606D"/>
                </a:solidFill>
              </a:rPr>
              <a:t>要確認の取引だけを抽出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F088CEB-3D05-4DAE-9B94-F18CC1ED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2004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D86BF"/>
                </a:solidFill>
              </a:defRPr>
            </a:pPr>
            <a:r>
              <a:rPr sz="1275" b="1">
                <a:solidFill>
                  <a:srgbClr val="2D86BF"/>
                </a:solidFill>
              </a:rPr>
              <a:t>2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819672E-EE0E-409A-9E18-FBA2B2951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16230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2606D"/>
                </a:solidFill>
              </a:defRPr>
            </a:pPr>
            <a:r>
              <a:rPr sz="1350" b="1">
                <a:solidFill>
                  <a:srgbClr val="52606D"/>
                </a:solidFill>
              </a:rPr>
              <a:t>差額候補と根拠を整理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F9A6797-5816-4B38-98F8-D4172538B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6195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D86BF"/>
                </a:solidFill>
              </a:defRPr>
            </a:pPr>
            <a:r>
              <a:rPr sz="1275" b="1">
                <a:solidFill>
                  <a:srgbClr val="2D86BF"/>
                </a:solidFill>
              </a:rPr>
              <a:t>3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A622678-EB3C-4103-83FB-04C8DB6CE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58140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</a:defRPr>
            </a:pPr>
            <a:r>
              <a:rPr sz="1350" b="0">
                <a:solidFill>
                  <a:srgbClr val="52606D"/>
                </a:solidFill>
              </a:rPr>
              <a:t>修正前に人が承認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DE9F221-41DE-48F9-BFB3-8BA7C0165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0386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D86BF"/>
                </a:solidFill>
              </a:defRPr>
            </a:pPr>
            <a:r>
              <a:rPr sz="1275" b="1">
                <a:solidFill>
                  <a:srgbClr val="2D86BF"/>
                </a:solidFill>
              </a:rPr>
              <a:t>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3F5410E-5067-49E6-AD5D-468E31D3F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00050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</a:defRPr>
            </a:pPr>
            <a:r>
              <a:rPr sz="1350" b="0">
                <a:solidFill>
                  <a:srgbClr val="52606D"/>
                </a:solidFill>
              </a:rPr>
              <a:t>変更しない読み取り確認も可能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BB27011-A370-4F9C-A518-FCB36445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19700"/>
            <a:ext cx="111633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F9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3466E60-4FB1-4C65-937D-61AFF6A0E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81625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実践効果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5B8AA31-EEC7-4EC1-8C40-E48A33E25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334000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大量の明細から確認すべき差額を絞り、二重修正を防ぎながら判断できる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ADDDB8E-F537-4D0C-9AD9-A32C6292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2606D"/>
                </a:solidFill>
              </a:defRPr>
            </a:pPr>
            <a:r>
              <a:rPr sz="900" b="0">
                <a:solidFill>
                  <a:srgbClr val="52606D"/>
                </a:solidFill>
              </a:rPr>
              <a:t>さくらいとれとれ市場株式会社　AI活用事業部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AF57322-1295-40FA-97D5-B16E70B04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2606D"/>
                </a:solidFill>
              </a:defRPr>
            </a:pPr>
            <a:r>
              <a:rPr sz="900" b="1">
                <a:solidFill>
                  <a:srgbClr val="52606D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4218425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967D9B8-E58A-45EB-8FDD-E523CAC21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86BF"/>
                </a:solidFill>
              </a:defRPr>
            </a:pPr>
            <a:r>
              <a:rPr sz="1125" b="1">
                <a:solidFill>
                  <a:srgbClr val="2D86BF"/>
                </a:solidFill>
              </a:rPr>
              <a:t>08｜ESTIMATED IMPACT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26A393-DA9D-456E-964C-81382F739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827"/>
                </a:solidFill>
              </a:defRPr>
            </a:pPr>
            <a:r>
              <a:rPr sz="2850" b="1">
                <a:solidFill>
                  <a:srgbClr val="111827"/>
                </a:solidFill>
              </a:rPr>
              <a:t>代表ケースでは、事務時間を約7割短縮できる可能性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1B15B7-8334-43D3-BD0F-BDF89DCA5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2016C9-7F34-4D0A-AF10-EDA196223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333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2606D"/>
                </a:solidFill>
              </a:defRPr>
            </a:pPr>
            <a:r>
              <a:rPr sz="1050" b="1">
                <a:solidFill>
                  <a:srgbClr val="52606D"/>
                </a:solidFill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BFCAF6-84BE-42C7-BF36-924A49671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60020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6D"/>
                </a:solidFill>
              </a:defRPr>
            </a:pPr>
            <a:r>
              <a:rPr sz="1125" b="1">
                <a:solidFill>
                  <a:srgbClr val="52606D"/>
                </a:solidFill>
              </a:rPr>
              <a:t>手作業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78648C-8939-4AA2-8058-02B76331F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6002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D5F91"/>
                </a:solidFill>
              </a:defRPr>
            </a:pPr>
            <a:r>
              <a:rPr sz="1125" b="1">
                <a:solidFill>
                  <a:srgbClr val="1D5F91"/>
                </a:solidFill>
              </a:rPr>
              <a:t>AI活用後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0E7E8-1F82-4D2C-B8A3-C040146C5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955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商品単価登録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A8B023-BCB3-4100-8ACD-375CEC46D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124075"/>
            <a:ext cx="4953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BE89C5-F7C2-40F5-ADDE-0E966F523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124075"/>
            <a:ext cx="24765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AA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C04863-2634-49FA-A7B3-AECB6BE6B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09550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2606D"/>
                </a:solidFill>
              </a:defRPr>
            </a:pPr>
            <a:r>
              <a:rPr sz="1350" b="1">
                <a:solidFill>
                  <a:srgbClr val="52606D"/>
                </a:solidFill>
              </a:rPr>
              <a:t>60分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90C1C8-D0CD-4BEA-A4FC-BD3673624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543175"/>
            <a:ext cx="4953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DA7E63-B6C3-46E2-AF71-1E6E5C00B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543175"/>
            <a:ext cx="8255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D6F418-CCBA-42CC-8AB4-04F0606F6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51460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D5F91"/>
                </a:solidFill>
              </a:defRPr>
            </a:pPr>
            <a:r>
              <a:rPr sz="1350" b="1">
                <a:solidFill>
                  <a:srgbClr val="1D5F91"/>
                </a:solidFill>
              </a:rPr>
              <a:t>20分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6D7905-0B80-401B-BEE7-FDB49CD2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2669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E7D64"/>
                </a:solidFill>
              </a:defRPr>
            </a:pPr>
            <a:r>
              <a:rPr sz="1650" b="1">
                <a:solidFill>
                  <a:srgbClr val="2E7D64"/>
                </a:solidFill>
              </a:rPr>
              <a:t>40分削減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BB9679-52BF-464E-A5AB-8D2EF357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194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納品書作成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6FBD28-4636-48D7-8FE5-BD068DC8C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248025"/>
            <a:ext cx="4953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9EDB2D-9215-41BB-8A3D-CF35ADF8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248025"/>
            <a:ext cx="37147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AA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A8C1D1-3334-4319-8669-4E0D0336D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2194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2606D"/>
                </a:solidFill>
              </a:defRPr>
            </a:pPr>
            <a:r>
              <a:rPr sz="1350" b="1">
                <a:solidFill>
                  <a:srgbClr val="52606D"/>
                </a:solidFill>
              </a:rPr>
              <a:t>90分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51C109-053B-41ED-83E5-E70ECB44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667125"/>
            <a:ext cx="4953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B498C7-7CFD-4B3E-80BA-928CC6EED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667125"/>
            <a:ext cx="12382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E1B16D-D3EB-47B3-9069-6915E6A1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6385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D5F91"/>
                </a:solidFill>
              </a:defRPr>
            </a:pPr>
            <a:r>
              <a:rPr sz="1350" b="1">
                <a:solidFill>
                  <a:srgbClr val="1D5F91"/>
                </a:solidFill>
              </a:rPr>
              <a:t>30分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7E605F-2337-4547-9713-01BE4B7F7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339090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E7D64"/>
                </a:solidFill>
              </a:defRPr>
            </a:pPr>
            <a:r>
              <a:rPr sz="1650" b="1">
                <a:solidFill>
                  <a:srgbClr val="2E7D64"/>
                </a:solidFill>
              </a:rPr>
              <a:t>60分削減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429839-2ECB-4624-92E7-4D18244D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434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複数社価格比較・発注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46FAD9-B81F-4E1C-BCC4-D9B353FE4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371975"/>
            <a:ext cx="4953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E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C9DBFD-D13C-4100-8744-9B249CEF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371975"/>
            <a:ext cx="4953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AA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03A484-07BC-4BDD-90DF-B6184C1B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34340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2606D"/>
                </a:solidFill>
              </a:defRPr>
            </a:pPr>
            <a:r>
              <a:rPr sz="1350" b="1">
                <a:solidFill>
                  <a:srgbClr val="52606D"/>
                </a:solidFill>
              </a:rPr>
              <a:t>120分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36BCE8-8E27-4E0C-8684-88998E42C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791075"/>
            <a:ext cx="4953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141294-90B0-4A99-B507-F769CE41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791075"/>
            <a:ext cx="14446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5A2F61B-1D62-4C9B-9FA8-A26A33855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76250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D5F91"/>
                </a:solidFill>
              </a:defRPr>
            </a:pPr>
            <a:r>
              <a:rPr sz="1350" b="1">
                <a:solidFill>
                  <a:srgbClr val="1D5F91"/>
                </a:solidFill>
              </a:rPr>
              <a:t>35分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6450774-E172-40A5-A9CF-0181D032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45148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E7D64"/>
                </a:solidFill>
              </a:defRPr>
            </a:pPr>
            <a:r>
              <a:rPr sz="1650" b="1">
                <a:solidFill>
                  <a:srgbClr val="2E7D64"/>
                </a:solidFill>
              </a:rPr>
              <a:t>85分削減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4E648DF-0067-40EE-A9F7-3CE810E46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29250"/>
            <a:ext cx="111633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F9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025B5FC-16A7-442B-9DD6-6AE1A6C3F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435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合計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3C47381-6DA4-4FFC-A7F3-679349774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5245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270分 → 85分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92F8CBA-A88F-4B3D-8EBC-3E01E4DBB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524500"/>
            <a:ext cx="3905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185分削減　約69%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489C9F9-818C-4D35-8E66-F6E0D341C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34100"/>
            <a:ext cx="1066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2606D"/>
                </a:solidFill>
              </a:defRPr>
            </a:pPr>
            <a:r>
              <a:rPr sz="1050" b="0">
                <a:solidFill>
                  <a:srgbClr val="52606D"/>
                </a:solidFill>
              </a:rPr>
              <a:t>※10〜20明細・取引先別ルールを含む代表ケースの試算です。実測値ではなく、業務量・資料状態・確認回数により変動します。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0BF991C-3FA6-46F6-A6CB-12CCBD15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2606D"/>
                </a:solidFill>
              </a:defRPr>
            </a:pPr>
            <a:r>
              <a:rPr sz="900" b="0">
                <a:solidFill>
                  <a:srgbClr val="52606D"/>
                </a:solidFill>
              </a:rPr>
              <a:t>さくらいとれとれ市場株式会社　AI活用事業部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1E5DF5A-16E8-4033-997D-CE735A31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2606D"/>
                </a:solidFill>
              </a:defRPr>
            </a:pPr>
            <a:r>
              <a:rPr sz="900" b="1">
                <a:solidFill>
                  <a:srgbClr val="52606D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96764994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08E1BB0-2D7D-4716-AB28-5FFD47336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480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86BF"/>
                </a:solidFill>
              </a:defRPr>
            </a:pPr>
            <a:r>
              <a:rPr sz="1125" b="1">
                <a:solidFill>
                  <a:srgbClr val="2D86BF"/>
                </a:solidFill>
              </a:rPr>
              <a:t>09｜PROPOSAL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6A2A94-DE52-47F2-8A96-F6F778D4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91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827"/>
                </a:solidFill>
              </a:defRPr>
            </a:pPr>
            <a:r>
              <a:rPr sz="2850" b="1">
                <a:solidFill>
                  <a:srgbClr val="111827"/>
                </a:solidFill>
              </a:rPr>
              <a:t>まず1業務を30日で整え、使える範囲を広げる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485DBB-96CF-405D-94FD-EA01FE9DA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2DAE33-7F03-4254-A8CD-EA16B8C8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333375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2606D"/>
                </a:solidFill>
              </a:defRPr>
            </a:pPr>
            <a:r>
              <a:rPr sz="1050" b="1">
                <a:solidFill>
                  <a:srgbClr val="52606D"/>
                </a:solidFill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F8F036-1378-459B-B2E6-4CD90E50F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95500"/>
            <a:ext cx="1981200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9B57D9-4C9B-41B8-95B4-DB9083D7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D86BF"/>
                </a:solidFill>
              </a:defRPr>
            </a:pPr>
            <a:r>
              <a:rPr sz="1275" b="1">
                <a:solidFill>
                  <a:srgbClr val="2D86BF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88C58F-C826-4227-A6A7-BE7ED85A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業務を選ぶ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99E48F-77D5-4733-9E98-81F0A1862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1619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負担が大きく、繰り返しが多い一業務を決める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D0F842-DE4B-4F02-90DE-16DB48220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219450"/>
            <a:ext cx="2667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542171-3059-4298-B19F-23F39941C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095500"/>
            <a:ext cx="1981200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D5DB13-0BB7-4119-BA69-95590BDE9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24790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D86BF"/>
                </a:solidFill>
              </a:defRPr>
            </a:pPr>
            <a:r>
              <a:rPr sz="1275" b="1">
                <a:solidFill>
                  <a:srgbClr val="2D86BF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B56122-F9D0-450B-A644-8EEFA323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762250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ルールを言語化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2EF3A7-F8C9-4B15-8361-3C3F9FF59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524250"/>
            <a:ext cx="1619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入力元、判断基準、例外、確認者を整理する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C0B893-B532-4CBC-8B35-DE4259D0D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19450"/>
            <a:ext cx="2667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F1DD6D-0186-4847-8977-77CDF8155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095500"/>
            <a:ext cx="1981200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EE6246-5CFE-4E12-9E7F-4CE7969D9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24790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D86BF"/>
                </a:solidFill>
              </a:defRPr>
            </a:pPr>
            <a:r>
              <a:rPr sz="1275" b="1">
                <a:solidFill>
                  <a:srgbClr val="2D86BF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1AA52A-9567-405C-9000-E95FC57F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762250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実務で試す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B1F782-B254-4F77-9CE4-1AED140A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524250"/>
            <a:ext cx="1619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実データで作成し、人が確認して修正する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A507C7-8F16-4586-A36F-7EB897D00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219450"/>
            <a:ext cx="2667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73BA9B-18F2-4185-81A7-3CBA2509B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095500"/>
            <a:ext cx="1981200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F103DC-8E60-4012-B385-5F59C78AA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24790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D86BF"/>
                </a:solidFill>
              </a:defRPr>
            </a:pPr>
            <a:r>
              <a:rPr sz="1275" b="1">
                <a:solidFill>
                  <a:srgbClr val="2D86BF"/>
                </a:solidFill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B0A876-E584-470F-B910-87C4996E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762250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仕組みに残す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807A03-2E0F-4047-81E4-2CB1FE969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524250"/>
            <a:ext cx="1619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テンプレート、手順、チェック項目として定着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FCDA52-183A-44DC-BD2E-FBE0F14D4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219450"/>
            <a:ext cx="2667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86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6BC907-805A-479D-948B-96EC2D04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095500"/>
            <a:ext cx="1981200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81F5A5-7945-451A-9914-9DE104F06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24790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D86BF"/>
                </a:solidFill>
              </a:defRPr>
            </a:pPr>
            <a:r>
              <a:rPr sz="1275" b="1">
                <a:solidFill>
                  <a:srgbClr val="2D86BF"/>
                </a:solidFill>
              </a:rPr>
              <a:t>05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37BAB1-545A-44AF-8D39-3C895DD0A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762250"/>
            <a:ext cx="161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横へ広げる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9AEF242-D119-45DB-B1FA-892BFD3A6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524250"/>
            <a:ext cx="1619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06D"/>
                </a:solidFill>
              </a:defRPr>
            </a:pPr>
            <a:r>
              <a:rPr sz="1200" b="0">
                <a:solidFill>
                  <a:srgbClr val="52606D"/>
                </a:solidFill>
              </a:rPr>
              <a:t>納品書から請求・発注・経理へ展開する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6FE747F-FD0D-4CA3-ABD8-24C0B5CEA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34000"/>
            <a:ext cx="762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D5F91"/>
                </a:solidFill>
              </a:defRPr>
            </a:pPr>
            <a:r>
              <a:rPr sz="1800" b="1">
                <a:solidFill>
                  <a:srgbClr val="1D5F91"/>
                </a:solidFill>
              </a:rPr>
              <a:t>最初の候補：商品単価登録　または　納品書作成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016B67D-3140-4B49-A81D-564069AA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626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06D"/>
                </a:solidFill>
              </a:defRPr>
            </a:pPr>
            <a:r>
              <a:rPr sz="1350" b="0">
                <a:solidFill>
                  <a:srgbClr val="52606D"/>
                </a:solidFill>
              </a:rPr>
              <a:t>実データを使い、効果と安全性を確認してから拡張します。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E7BA97A-6557-49E3-A41B-2DCDD98B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2606D"/>
                </a:solidFill>
              </a:defRPr>
            </a:pPr>
            <a:r>
              <a:rPr sz="900" b="0">
                <a:solidFill>
                  <a:srgbClr val="52606D"/>
                </a:solidFill>
              </a:rPr>
              <a:t>さくらいとれとれ市場株式会社　AI活用事業部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7416F01-D1B7-4040-BC91-E7B5597CE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2606D"/>
                </a:solidFill>
              </a:defRPr>
            </a:pPr>
            <a:r>
              <a:rPr sz="900" b="1">
                <a:solidFill>
                  <a:srgbClr val="52606D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022851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D5F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211C12-6982-4A57-A688-241F915C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8150"/>
            <a:ext cx="419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B9DAED"/>
                </a:solidFill>
              </a:defRPr>
            </a:pPr>
            <a:r>
              <a:rPr sz="1125" b="1">
                <a:solidFill>
                  <a:srgbClr val="B9DAED"/>
                </a:solidFill>
              </a:rPr>
              <a:t>NOKORU｜AI BACKOFFICE 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32E8E3-7DF3-4F03-ADFE-3CD41D96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FFFFFF"/>
                </a:solidFill>
              </a:defRPr>
            </a:pPr>
            <a:r>
              <a:rPr sz="2850" b="0">
                <a:solidFill>
                  <a:srgbClr val="FFFFFF"/>
                </a:solidFill>
              </a:rPr>
              <a:t>AIを入れる、ではなく。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BD2A88-5611-4177-BACB-E6EC672B2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28875"/>
            <a:ext cx="904875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FFFFFF"/>
                </a:solidFill>
              </a:defRPr>
            </a:pPr>
            <a:r>
              <a:rPr sz="4950" b="1">
                <a:solidFill>
                  <a:srgbClr val="FFFFFF"/>
                </a:solidFill>
              </a:rPr>
              <a:t>毎月の事務を、</a:t>
            </a:r>
          </a:p>
          <a:p xmlns:a="http://schemas.openxmlformats.org/drawingml/2006/main">
            <a:pPr algn="l">
              <a:defRPr sz="4950" b="1">
                <a:solidFill>
                  <a:srgbClr val="FFFFFF"/>
                </a:solidFill>
              </a:defRPr>
            </a:pPr>
            <a:r>
              <a:rPr sz="4950" b="1">
                <a:solidFill>
                  <a:srgbClr val="FFFFFF"/>
                </a:solidFill>
              </a:rPr>
              <a:t>ひとつ減らす。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51D48D-7032-4CE5-8DE3-24A0A450A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4820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5A9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93C069-7779-462A-ADA4-87F9D8404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48250"/>
            <a:ext cx="342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30分の無料個別相談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60BD8E-5944-40B3-8F7E-3763672AD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991100"/>
            <a:ext cx="476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3F0F7"/>
                </a:solidFill>
              </a:defRPr>
            </a:pPr>
            <a:r>
              <a:rPr sz="1575" b="0">
                <a:solidFill>
                  <a:srgbClr val="E3F0F7"/>
                </a:solidFill>
              </a:rPr>
              <a:t>音声入力・商品単価登録・納品書作成など、</a:t>
            </a:r>
          </a:p>
          <a:p xmlns:a="http://schemas.openxmlformats.org/drawingml/2006/main">
            <a:pPr algn="l">
              <a:defRPr sz="1575" b="0">
                <a:solidFill>
                  <a:srgbClr val="E3F0F7"/>
                </a:solidFill>
              </a:defRPr>
            </a:pPr>
            <a:r>
              <a:rPr sz="1575" b="0">
                <a:solidFill>
                  <a:srgbClr val="E3F0F7"/>
                </a:solidFill>
              </a:rPr>
              <a:t>現在の業務から最初の一業務を一緒に選びます。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756291-4C9B-4AB5-8D98-E2FE81CF8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762500"/>
            <a:ext cx="1657350" cy="1314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40141cf0784a5e"/>
          <a:stretch xmlns:a="http://schemas.openxmlformats.org/drawingml/2006/main"/>
        </p:blipFill>
        <p:spPr>
          <a:xfrm xmlns:a="http://schemas.openxmlformats.org/drawingml/2006/main">
            <a:off x="9886950" y="4829175"/>
            <a:ext cx="990600" cy="9906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5C9085-7B3D-497E-A8D2-EA48FD9F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848350"/>
            <a:ext cx="1447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D5F91"/>
                </a:solidFill>
              </a:defRPr>
            </a:pPr>
            <a:r>
              <a:rPr sz="1050" b="1">
                <a:solidFill>
                  <a:srgbClr val="1D5F91"/>
                </a:solidFill>
              </a:rPr>
              <a:t>LP・無料診断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80AECA-DE54-467F-B897-73A6382FC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10300"/>
            <a:ext cx="6191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DAED"/>
                </a:solidFill>
              </a:defRPr>
            </a:pPr>
            <a:r>
              <a:rPr sz="1050" b="1">
                <a:solidFill>
                  <a:srgbClr val="B9DAED"/>
                </a:solidFill>
              </a:rPr>
              <a:t>さくらいとれとれ市場株式会社　AI活用事業部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24CC1F-4AF9-41D1-88A2-A36B0042F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6210300"/>
            <a:ext cx="4819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B9DAED"/>
                </a:solidFill>
              </a:defRPr>
            </a:pPr>
            <a:r>
              <a:rPr sz="1050" b="0">
                <a:solidFill>
                  <a:srgbClr val="B9DAED"/>
                </a:solidFill>
              </a:rPr>
              <a:t>0744-45-1011  ｜  sakurai.toretore@gmail.com</a:t>
            </a:r>
          </a:p>
        </p:txBody>
      </p:sp>
    </p:spTree>
    <p:extLst>
      <p:ext uri="{BB962C8B-B14F-4D97-AF65-F5344CB8AC3E}">
        <p14:creationId xmlns:p14="http://schemas.microsoft.com/office/powerpoint/2010/main" val="2184374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2026-08-22T03:45:06.0400000Z</dcterms:created>
  <dcterms:modified xsi:type="dcterms:W3CDTF">2026-08-22T03:45:06.0400000Z</dcterms:modified>
</coreProperties>
</file>